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440" r:id="rId2"/>
    <p:sldId id="2561" r:id="rId3"/>
    <p:sldId id="2463" r:id="rId4"/>
    <p:sldId id="2475" r:id="rId5"/>
    <p:sldId id="2472" r:id="rId6"/>
    <p:sldId id="2564" r:id="rId7"/>
    <p:sldId id="2563" r:id="rId8"/>
    <p:sldId id="2562" r:id="rId9"/>
    <p:sldId id="2570" r:id="rId10"/>
    <p:sldId id="2571" r:id="rId11"/>
    <p:sldId id="2565" r:id="rId12"/>
    <p:sldId id="2569" r:id="rId13"/>
    <p:sldId id="2566" r:id="rId14"/>
    <p:sldId id="2567" r:id="rId15"/>
    <p:sldId id="2573" r:id="rId16"/>
    <p:sldId id="2568" r:id="rId17"/>
    <p:sldId id="2572" r:id="rId1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36" userDrawn="1">
          <p15:clr>
            <a:srgbClr val="A4A3A4"/>
          </p15:clr>
        </p15:guide>
        <p15:guide id="4" pos="14254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pos="7678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5CF"/>
    <a:srgbClr val="71DEB0"/>
    <a:srgbClr val="35D6AA"/>
    <a:srgbClr val="03CFD9"/>
    <a:srgbClr val="00DDE8"/>
    <a:srgbClr val="9C4392"/>
    <a:srgbClr val="F8B600"/>
    <a:srgbClr val="009CDB"/>
    <a:srgbClr val="01C0DA"/>
    <a:srgbClr val="00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3791" autoAdjust="0"/>
  </p:normalViewPr>
  <p:slideViewPr>
    <p:cSldViewPr snapToGrid="0" snapToObjects="1">
      <p:cViewPr varScale="1">
        <p:scale>
          <a:sx n="37" d="100"/>
          <a:sy n="37" d="100"/>
        </p:scale>
        <p:origin x="-144" y="-528"/>
      </p:cViewPr>
      <p:guideLst>
        <p:guide orient="horz" pos="8136"/>
        <p:guide orient="horz" pos="504"/>
        <p:guide orient="horz" pos="4320"/>
        <p:guide pos="14254"/>
        <p:guide pos="1078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4/4/17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Open Sans Semibold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Open Sans Semibold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273560" y="0"/>
            <a:ext cx="1010408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0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/>
          <p:cNvSpPr>
            <a:spLocks noGrp="1"/>
          </p:cNvSpPr>
          <p:nvPr>
            <p:ph type="pic" sz="quarter" idx="65"/>
          </p:nvPr>
        </p:nvSpPr>
        <p:spPr>
          <a:xfrm>
            <a:off x="8153903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66"/>
          </p:nvPr>
        </p:nvSpPr>
        <p:spPr>
          <a:xfrm>
            <a:off x="12858832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67"/>
          </p:nvPr>
        </p:nvSpPr>
        <p:spPr>
          <a:xfrm>
            <a:off x="17567474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8"/>
          </p:nvPr>
        </p:nvSpPr>
        <p:spPr>
          <a:xfrm>
            <a:off x="3445261" y="3171988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8153903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12858832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63"/>
          </p:nvPr>
        </p:nvSpPr>
        <p:spPr>
          <a:xfrm>
            <a:off x="17567474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64"/>
          </p:nvPr>
        </p:nvSpPr>
        <p:spPr>
          <a:xfrm>
            <a:off x="3445261" y="8279246"/>
            <a:ext cx="3300762" cy="35572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18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12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56887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276729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1796571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2370458" y="4658816"/>
            <a:ext cx="4109392" cy="476689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9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377651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8207296" y="0"/>
            <a:ext cx="16170352" cy="13716000"/>
          </a:xfrm>
          <a:custGeom>
            <a:avLst/>
            <a:gdLst>
              <a:gd name="connsiteX0" fmla="*/ 0 w 16170352"/>
              <a:gd name="connsiteY0" fmla="*/ 0 h 13716000"/>
              <a:gd name="connsiteX1" fmla="*/ 7097554 w 16170352"/>
              <a:gd name="connsiteY1" fmla="*/ 0 h 13716000"/>
              <a:gd name="connsiteX2" fmla="*/ 7194481 w 16170352"/>
              <a:gd name="connsiteY2" fmla="*/ 0 h 13716000"/>
              <a:gd name="connsiteX3" fmla="*/ 16170352 w 16170352"/>
              <a:gd name="connsiteY3" fmla="*/ 0 h 13716000"/>
              <a:gd name="connsiteX4" fmla="*/ 16170352 w 16170352"/>
              <a:gd name="connsiteY4" fmla="*/ 13716000 h 13716000"/>
              <a:gd name="connsiteX5" fmla="*/ 14195106 w 16170352"/>
              <a:gd name="connsiteY5" fmla="*/ 13716000 h 13716000"/>
              <a:gd name="connsiteX6" fmla="*/ 7097554 w 16170352"/>
              <a:gd name="connsiteY6" fmla="*/ 13716000 h 13716000"/>
              <a:gd name="connsiteX7" fmla="*/ 7000628 w 16170352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70352" h="13716000">
                <a:moveTo>
                  <a:pt x="0" y="0"/>
                </a:moveTo>
                <a:lnTo>
                  <a:pt x="7097554" y="0"/>
                </a:lnTo>
                <a:lnTo>
                  <a:pt x="7194481" y="0"/>
                </a:lnTo>
                <a:lnTo>
                  <a:pt x="16170352" y="0"/>
                </a:lnTo>
                <a:lnTo>
                  <a:pt x="16170352" y="13716000"/>
                </a:lnTo>
                <a:lnTo>
                  <a:pt x="14195106" y="13716000"/>
                </a:lnTo>
                <a:lnTo>
                  <a:pt x="7097554" y="13716000"/>
                </a:lnTo>
                <a:lnTo>
                  <a:pt x="7000628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42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13678" y="1070517"/>
            <a:ext cx="4861932" cy="10259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fld id="{76CB4E0B-E735-43B8-ABAE-2CD385416E84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fld id="{2D679248-745E-4C2C-BCA4-1CEA84396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6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-us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2188826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47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-slidef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0" y="6969006"/>
            <a:ext cx="24377649" cy="674699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3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38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2430255" y="3385923"/>
            <a:ext cx="4677605" cy="82139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374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fore and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359069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831920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16073145" y="4237464"/>
            <a:ext cx="4772720" cy="72036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344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97203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5983877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3456879" y="4070195"/>
            <a:ext cx="4995745" cy="499574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4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40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ti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12617587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1511622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4809684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730832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9826138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4809684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7308321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9826138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7634041" y="4645154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7495642" y="8686727"/>
            <a:ext cx="2092533" cy="209253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813767" y="12401229"/>
            <a:ext cx="8807512" cy="877091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>
              <a:lnSpc>
                <a:spcPts val="2730"/>
              </a:lnSpc>
            </a:pPr>
            <a:r>
              <a:rPr lang="id-ID" sz="2200" b="0" i="0" spc="100" baseline="0" dirty="0" smtClean="0">
                <a:solidFill>
                  <a:schemeClr val="bg2"/>
                </a:solidFill>
                <a:latin typeface="Open Sans Light" charset="0"/>
                <a:ea typeface="Open Sans Light" charset="0"/>
                <a:cs typeface="Open Sans Light" charset="0"/>
              </a:rPr>
              <a:t>www.companyname.com</a:t>
            </a:r>
          </a:p>
          <a:p>
            <a:pPr algn="ctr">
              <a:lnSpc>
                <a:spcPts val="2730"/>
              </a:lnSpc>
            </a:pPr>
            <a:r>
              <a:rPr lang="en-US" sz="1700" b="0" i="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© 2016 Startup theme. All Rights Reserved. </a:t>
            </a:r>
            <a:endParaRPr lang="id-ID" sz="1700" b="0" i="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92621" y="972829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Open Sans Semibold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048903" y="1100415"/>
            <a:ext cx="888630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r>
              <a:rPr lang="id-ID" sz="2200" b="1" i="0" dirty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  </a:t>
            </a:r>
            <a:endParaRPr lang="id-ID" sz="2200" b="1" i="0" dirty="0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3" r:id="rId2"/>
    <p:sldLayoutId id="2147484171" r:id="rId3"/>
    <p:sldLayoutId id="2147484174" r:id="rId4"/>
    <p:sldLayoutId id="2147484183" r:id="rId5"/>
    <p:sldLayoutId id="2147484182" r:id="rId6"/>
    <p:sldLayoutId id="2147484176" r:id="rId7"/>
    <p:sldLayoutId id="2147484179" r:id="rId8"/>
    <p:sldLayoutId id="2147484181" r:id="rId9"/>
    <p:sldLayoutId id="2147484177" r:id="rId10"/>
    <p:sldLayoutId id="2147484175" r:id="rId11"/>
    <p:sldLayoutId id="2147484087" r:id="rId12"/>
    <p:sldLayoutId id="2147484163" r:id="rId13"/>
    <p:sldLayoutId id="2147484172" r:id="rId14"/>
    <p:sldLayoutId id="2147484184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57000">
                <a:schemeClr val="accent4">
                  <a:alpha val="52000"/>
                </a:schemeClr>
              </a:gs>
              <a:gs pos="9000">
                <a:schemeClr val="accent2">
                  <a:alpha val="46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-22308" y="0"/>
            <a:ext cx="24399958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1000"/>
                </a:srgbClr>
              </a:gs>
              <a:gs pos="33000">
                <a:srgbClr val="61BEE8">
                  <a:alpha val="71000"/>
                </a:srgbClr>
              </a:gs>
              <a:gs pos="0">
                <a:srgbClr val="0A6FD0">
                  <a:alpha val="27000"/>
                </a:srgbClr>
              </a:gs>
              <a:gs pos="86000">
                <a:schemeClr val="accent1">
                  <a:lumMod val="40000"/>
                  <a:lumOff val="60000"/>
                  <a:alpha val="56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158645" y="7641476"/>
            <a:ext cx="4098633" cy="65050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600" dirty="0" smtClean="0">
                <a:solidFill>
                  <a:schemeClr val="bg1">
                    <a:lumMod val="9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Augmented Vision</a:t>
            </a:r>
            <a:endParaRPr lang="en-US" spc="600" dirty="0">
              <a:solidFill>
                <a:schemeClr val="bg1">
                  <a:lumMod val="9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336499" y="5796171"/>
            <a:ext cx="1570467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/>
            <a:r>
              <a:rPr lang="en-US" sz="13800" b="1" spc="35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Bebas Neue" charset="0"/>
              </a:rPr>
              <a:t>SeaLane2020</a:t>
            </a:r>
            <a:endParaRPr lang="en-US" sz="13800" spc="35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  <a:sym typeface="Bebas Neue" charset="0"/>
            </a:endParaRPr>
          </a:p>
        </p:txBody>
      </p:sp>
      <p:pic>
        <p:nvPicPr>
          <p:cNvPr id="4" name="Picture 3" descr="iTunesArtwork@2x.png"/>
          <p:cNvPicPr>
            <a:picLocks noChangeAspect="1"/>
          </p:cNvPicPr>
          <p:nvPr/>
        </p:nvPicPr>
        <p:blipFill>
          <a:blip r:embed="rId3" cstate="email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45" y="8967189"/>
            <a:ext cx="4098633" cy="40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70" y="2208572"/>
            <a:ext cx="19819087" cy="106191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25517" y="1442282"/>
            <a:ext cx="19819087" cy="7756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MAG CRS 121                MAG HDG 118                 SPEED 3.4 KTS               DEPTH 24 FT                      14:51:20Z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212723" y="8571945"/>
            <a:ext cx="1828324" cy="182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723041" y="9105406"/>
            <a:ext cx="812586" cy="761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043493" y="9105407"/>
            <a:ext cx="406294" cy="380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12126885" y="9295757"/>
            <a:ext cx="3119755" cy="57105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12072741" y="10126100"/>
            <a:ext cx="0" cy="244178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15216" y="939272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727554" y="937363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444036" y="937363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097666" y="937363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751295" y="9338597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78959" y="9338597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89016" y="9228652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45860" y="926369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85961" y="9256354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429193" y="9378861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140207" y="9338597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62110" y="939272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327412" y="929575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580081" y="929575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406556" y="929575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898818" y="929575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pic>
        <p:nvPicPr>
          <p:cNvPr id="4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517" y="11018473"/>
            <a:ext cx="3713783" cy="180927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453270" y="2227670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ALL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142147" y="10962877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MAP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1292075" y="2240413"/>
            <a:ext cx="2376821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DISPLAY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VISIBLE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654384" y="2227294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NAV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5646409" y="2208571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DEPTH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7603217" y="2208571"/>
            <a:ext cx="2376821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OBSTACLE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987149" y="2217933"/>
            <a:ext cx="2193989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OVERLAY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7679698" y="10981923"/>
            <a:ext cx="4501441" cy="180927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Display</a:t>
            </a:r>
          </a:p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Brightness</a:t>
            </a:r>
          </a:p>
        </p:txBody>
      </p:sp>
      <p:sp>
        <p:nvSpPr>
          <p:cNvPr id="64" name="Arrow: Down 63"/>
          <p:cNvSpPr/>
          <p:nvPr/>
        </p:nvSpPr>
        <p:spPr>
          <a:xfrm>
            <a:off x="20998244" y="11319192"/>
            <a:ext cx="1046727" cy="12208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Arrow: Down 65"/>
          <p:cNvSpPr/>
          <p:nvPr/>
        </p:nvSpPr>
        <p:spPr>
          <a:xfrm>
            <a:off x="20009052" y="11328713"/>
            <a:ext cx="1046727" cy="1220894"/>
          </a:xfrm>
          <a:prstGeom prst="downArrow">
            <a:avLst/>
          </a:prstGeom>
          <a:solidFill>
            <a:srgbClr val="FF0000"/>
          </a:solidFill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Straight Connector 67"/>
          <p:cNvCxnSpPr>
            <a:stCxn id="63" idx="2"/>
            <a:endCxn id="63" idx="0"/>
          </p:cNvCxnSpPr>
          <p:nvPr/>
        </p:nvCxnSpPr>
        <p:spPr>
          <a:xfrm flipV="1">
            <a:off x="19930418" y="10981920"/>
            <a:ext cx="0" cy="18283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458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0"/>
            <a:ext cx="16170352" cy="13716000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778231" y="9557502"/>
            <a:ext cx="9241479" cy="16114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Present a video representing the app in action.  Demonstrate control features, object recognition among some of the other requirements.</a:t>
            </a:r>
            <a:endParaRPr lang="en-US" sz="27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8813" y="5236798"/>
            <a:ext cx="8797140" cy="312051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TWO</a:t>
            </a:r>
          </a:p>
          <a:p>
            <a:pPr>
              <a:lnSpc>
                <a:spcPts val="12400"/>
              </a:lnSpc>
            </a:pPr>
            <a:r>
              <a:rPr lang="en-US" sz="80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VIDEO OF A/R APP</a:t>
            </a:r>
            <a:endParaRPr lang="en-US" sz="8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29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 descr="Simulator Screen Shot Mar 30, 2017, 22.42.57.png"/>
          <p:cNvPicPr>
            <a:picLocks noGrp="1" noChangeAspect="1"/>
          </p:cNvPicPr>
          <p:nvPr>
            <p:ph type="pic" sz="quarter" idx="2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r="57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848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mulator Screen Shot Mar 30, 2017, 22.4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425450"/>
            <a:ext cx="16941800" cy="127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710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821676" y="1263600"/>
            <a:ext cx="12793125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2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Video of Low-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Light</a:t>
            </a:r>
          </a:p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Maritime 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Navigation Using App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5970819"/>
            <a:ext cx="14660970" cy="33837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Brightness Adjustment Requirement</a:t>
            </a:r>
            <a:endParaRPr lang="en-US" sz="3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A/R adjusts display based on light levels.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Brightness Adjustment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The ambient light sensor on the Android device is used to adjust A/R display brightness.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User can override by adjusting display brightness manually.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3689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1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821676" y="1263600"/>
            <a:ext cx="12793125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2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Video of Low-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Light</a:t>
            </a:r>
          </a:p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Maritime </a:t>
            </a:r>
            <a:r>
              <a:rPr lang="en-US" sz="6800" b="1" spc="400" dirty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Navigation Using App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5970819"/>
            <a:ext cx="14660970" cy="47841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Matching of Detected Objects to Virtual Icon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Integrate object detection to match virtual icons to real-world objects, or identify real-world objects not present in existing data sources (map, AIS, etc.)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Matching of Detected Objects to Virtual Icon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OpenCV</a:t>
            </a: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could be used for object recognition, and if target speed and heading are available, some correlation of virtual icons to real-world objects can be done.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However, the amount of available memory and computing power on the Android device limits its ability to identify and classify real-world objects from available sensor data. This is not a MASINT platform.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3689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uploaded from iO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3325" y="2087563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4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261816" y="1263600"/>
            <a:ext cx="5912837" cy="2092881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Sea Lane 2020</a:t>
            </a:r>
          </a:p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Summary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5970819"/>
            <a:ext cx="14660970" cy="278647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Meets the core requirements of the Fog Breaker Challenge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Additional enhancements to improve usefulness, safety, and stealth 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Useful for military and civilian use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This application has been accepted to compete for the </a:t>
            </a:r>
            <a:r>
              <a:rPr lang="en-US" sz="28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HeroX</a:t>
            </a: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Big Ocean Button Challenge</a:t>
            </a:r>
            <a:endParaRPr lang="en-US" sz="2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36897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75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0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02238" y="4631267"/>
            <a:ext cx="713720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THE PLAN &amp;CODE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1711325" y="6504270"/>
            <a:ext cx="10499716" cy="67785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27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https://</a:t>
            </a:r>
            <a:r>
              <a:rPr lang="en-US" sz="27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github.com</a:t>
            </a:r>
            <a:r>
              <a:rPr lang="en-US" sz="27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/</a:t>
            </a:r>
            <a:r>
              <a:rPr lang="en-US" sz="27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TampadeepseaX</a:t>
            </a:r>
            <a:r>
              <a:rPr lang="en-US" sz="27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/SeaLane2020</a:t>
            </a:r>
            <a:endParaRPr lang="en-US" sz="27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261749" y="5986858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 descr="Logo-2.jpg"/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21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245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24377650" cy="13746751"/>
          </a:xfrm>
          <a:prstGeom prst="rect">
            <a:avLst/>
          </a:prstGeom>
          <a:gradFill flip="none" rotWithShape="1">
            <a:gsLst>
              <a:gs pos="80000">
                <a:srgbClr val="A5DBF4">
                  <a:alpha val="79000"/>
                </a:srgbClr>
              </a:gs>
              <a:gs pos="20000">
                <a:srgbClr val="61BEE8">
                  <a:alpha val="89000"/>
                </a:srgbClr>
              </a:gs>
              <a:gs pos="0">
                <a:srgbClr val="0A6FD0">
                  <a:alpha val="91000"/>
                </a:srgbClr>
              </a:gs>
              <a:gs pos="100000">
                <a:schemeClr val="accent1">
                  <a:lumMod val="40000"/>
                  <a:lumOff val="60000"/>
                  <a:alpha val="92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601116" y="6836601"/>
            <a:ext cx="19710244" cy="25753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Create an app to allow surface navigation in fog/night conditions </a:t>
            </a:r>
            <a:r>
              <a:rPr lang="en-US" sz="4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with</a:t>
            </a:r>
          </a:p>
          <a:p>
            <a:pPr algn="l">
              <a:lnSpc>
                <a:spcPts val="3640"/>
              </a:lnSpc>
            </a:pPr>
            <a:r>
              <a:rPr lang="en-US" sz="4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little </a:t>
            </a:r>
            <a:r>
              <a:rPr lang="en-US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or no forward visibility.</a:t>
            </a:r>
          </a:p>
          <a:p>
            <a:pPr algn="l">
              <a:lnSpc>
                <a:spcPts val="3640"/>
              </a:lnSpc>
            </a:pPr>
            <a:endParaRPr lang="en-US" sz="48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3640"/>
              </a:lnSpc>
            </a:pPr>
            <a:r>
              <a:rPr lang="en-US" sz="48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Provide visual indication of obstacles ahead.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21698" y="4322395"/>
            <a:ext cx="6126036" cy="1846659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r>
              <a:rPr lang="en-US" sz="12000" b="1" spc="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MISSION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800114" y="6347470"/>
            <a:ext cx="1364539" cy="0"/>
          </a:xfrm>
          <a:prstGeom prst="line">
            <a:avLst/>
          </a:prstGeom>
          <a:ln w="4572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63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273560" y="0"/>
            <a:ext cx="10123222" cy="13746751"/>
          </a:xfrm>
          <a:prstGeom prst="rect">
            <a:avLst/>
          </a:prstGeom>
          <a:gradFill flip="none" rotWithShape="1">
            <a:gsLst>
              <a:gs pos="61000">
                <a:srgbClr val="A5DBF4">
                  <a:alpha val="74000"/>
                </a:srgbClr>
              </a:gs>
              <a:gs pos="33000">
                <a:srgbClr val="61BEE8">
                  <a:alpha val="69000"/>
                </a:srgbClr>
              </a:gs>
              <a:gs pos="0">
                <a:srgbClr val="0A6FD0">
                  <a:alpha val="51000"/>
                </a:srgbClr>
              </a:gs>
              <a:gs pos="86000">
                <a:srgbClr val="EEC9F7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87872" y="4631267"/>
            <a:ext cx="4203535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THE TEAM 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1711325" y="6504270"/>
            <a:ext cx="10499716" cy="381102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We are a diverse group of scientists, engineers, makers, and enthusiasts assembled to tackle the Shell Ocean Discovery XPRIZE and a number of challenges along the way.</a:t>
            </a:r>
          </a:p>
          <a:p>
            <a:pPr algn="l">
              <a:lnSpc>
                <a:spcPts val="3640"/>
              </a:lnSpc>
            </a:pPr>
            <a:endParaRPr lang="en-US" sz="27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3640"/>
              </a:lnSpc>
            </a:pP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▪︎Ed Larson	▪︎Chuck </a:t>
            </a:r>
            <a:r>
              <a:rPr lang="en-US" sz="27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Begian</a:t>
            </a: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	▪︎Art </a:t>
            </a:r>
            <a:r>
              <a:rPr lang="en-US" sz="27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Ianuzzi</a:t>
            </a: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	▪︎David </a:t>
            </a:r>
            <a:r>
              <a:rPr lang="en-US" sz="27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Meiller</a:t>
            </a:r>
            <a:endParaRPr lang="en-US" sz="27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3640"/>
              </a:lnSpc>
            </a:pP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▪︎Nung Bedell	▪︎</a:t>
            </a:r>
            <a:r>
              <a:rPr lang="en-US" sz="27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Renier</a:t>
            </a: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7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Oliva</a:t>
            </a:r>
            <a:r>
              <a:rPr lang="en-US" sz="27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	</a:t>
            </a: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	▪︎</a:t>
            </a:r>
            <a:r>
              <a:rPr lang="en-US" sz="27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Abhishek</a:t>
            </a: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7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Shrivastava</a:t>
            </a:r>
            <a:endParaRPr lang="en-US" sz="27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3640"/>
              </a:lnSpc>
            </a:pPr>
            <a:endParaRPr lang="en-US" sz="27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934349" y="5990629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 descr="Logo-2.jpg"/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21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83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 flipH="1">
            <a:off x="8207297" y="0"/>
            <a:ext cx="16170352" cy="13716000"/>
          </a:xfrm>
          <a:custGeom>
            <a:avLst/>
            <a:gdLst>
              <a:gd name="connsiteX0" fmla="*/ 18266783 w 18266783"/>
              <a:gd name="connsiteY0" fmla="*/ 0 h 13716000"/>
              <a:gd name="connsiteX1" fmla="*/ 10249056 w 18266783"/>
              <a:gd name="connsiteY1" fmla="*/ 0 h 13716000"/>
              <a:gd name="connsiteX2" fmla="*/ 10139563 w 18266783"/>
              <a:gd name="connsiteY2" fmla="*/ 0 h 13716000"/>
              <a:gd name="connsiteX3" fmla="*/ 0 w 18266783"/>
              <a:gd name="connsiteY3" fmla="*/ 0 h 13716000"/>
              <a:gd name="connsiteX4" fmla="*/ 0 w 18266783"/>
              <a:gd name="connsiteY4" fmla="*/ 13716000 h 13716000"/>
              <a:gd name="connsiteX5" fmla="*/ 2231330 w 18266783"/>
              <a:gd name="connsiteY5" fmla="*/ 13716000 h 13716000"/>
              <a:gd name="connsiteX6" fmla="*/ 10249056 w 18266783"/>
              <a:gd name="connsiteY6" fmla="*/ 13716000 h 13716000"/>
              <a:gd name="connsiteX7" fmla="*/ 10358549 w 18266783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6783" h="13716000">
                <a:moveTo>
                  <a:pt x="18266783" y="0"/>
                </a:moveTo>
                <a:lnTo>
                  <a:pt x="10249056" y="0"/>
                </a:lnTo>
                <a:lnTo>
                  <a:pt x="10139563" y="0"/>
                </a:lnTo>
                <a:lnTo>
                  <a:pt x="0" y="0"/>
                </a:lnTo>
                <a:lnTo>
                  <a:pt x="0" y="13716000"/>
                </a:lnTo>
                <a:lnTo>
                  <a:pt x="2231330" y="13716000"/>
                </a:lnTo>
                <a:lnTo>
                  <a:pt x="10249056" y="13716000"/>
                </a:lnTo>
                <a:lnTo>
                  <a:pt x="10358549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Open Sans Semi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778231" y="9557502"/>
            <a:ext cx="9241479" cy="114465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640"/>
              </a:lnSpc>
            </a:pP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Incorporate Navigation, AIS, Display, and </a:t>
            </a:r>
            <a:r>
              <a:rPr lang="en-US" sz="27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Vizmute</a:t>
            </a:r>
            <a:r>
              <a:rPr lang="en-US" sz="27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features into a common mobile device app.</a:t>
            </a:r>
            <a:endParaRPr lang="en-US" sz="27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8813" y="5236798"/>
            <a:ext cx="7950153" cy="3120513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>
              <a:lnSpc>
                <a:spcPts val="12400"/>
              </a:lnSpc>
            </a:pPr>
            <a:r>
              <a:rPr lang="en-US" sz="120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ONE</a:t>
            </a:r>
          </a:p>
          <a:p>
            <a:pPr>
              <a:lnSpc>
                <a:spcPts val="12400"/>
              </a:lnSpc>
            </a:pPr>
            <a:r>
              <a:rPr lang="en-US" sz="80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MOBILE A/R APP</a:t>
            </a:r>
            <a:endParaRPr lang="en-US" sz="80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77229" y="8889951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 descr="wpid-apple-android-windows-mobile-blackberry-logo.png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16" t="-14549" r="-11519" b="-30102"/>
          <a:stretch/>
        </p:blipFill>
        <p:spPr>
          <a:xfrm>
            <a:off x="8232696" y="0"/>
            <a:ext cx="16170352" cy="13716000"/>
          </a:xfrm>
        </p:spPr>
      </p:pic>
    </p:spTree>
    <p:extLst>
      <p:ext uri="{BB962C8B-B14F-4D97-AF65-F5344CB8AC3E}">
        <p14:creationId xmlns:p14="http://schemas.microsoft.com/office/powerpoint/2010/main" val="20591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71938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Navigation Route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GPS Waypoints and/or visual representation of the route so </a:t>
            </a: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boat pilot </a:t>
            </a: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does not have to look at console to stay on course.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Navigation Display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Magnetic Heading, Magnetic Course, Speed, Current Time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Dynamic Depth Readout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GPS Moving Map </a:t>
            </a: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Inset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FLIR for obstacle detection and collision avoidance</a:t>
            </a:r>
            <a:endParaRPr lang="en-US" sz="2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IR View </a:t>
            </a: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for Situational Awareness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Visual Indication of GPS Waypoints and Known Obstacles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Synthetic Course Guidance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Night Vision-Saving Red Light Display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Vessel can be </a:t>
            </a: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piloted </a:t>
            </a: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entirely by reference to A/R display.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28974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AIS Information Display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Ship location data from AIS Navigation Plotter.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AIS Information Display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AIS provided location of nearby ships indicated on display.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Ship heading and speed information could be added as a future enhancement.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65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28974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Manual Data Display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Known obstacles, danger areas, buoys, markers, etc.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Manual Data Display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Known navigation routes, </a:t>
            </a:r>
            <a:r>
              <a:rPr lang="en-US" sz="2800" dirty="0">
                <a:solidFill>
                  <a:schemeClr val="tx1"/>
                </a:solidFill>
              </a:rPr>
              <a:t>navigation </a:t>
            </a:r>
            <a:r>
              <a:rPr lang="en-US" sz="2800" dirty="0" smtClean="0">
                <a:solidFill>
                  <a:schemeClr val="tx1"/>
                </a:solidFill>
              </a:rPr>
              <a:t>fixes, </a:t>
            </a:r>
            <a:r>
              <a:rPr lang="en-US" sz="2800" dirty="0">
                <a:solidFill>
                  <a:schemeClr val="tx1"/>
                </a:solidFill>
              </a:rPr>
              <a:t>and buoy locations displayed from maritime navigation data sources.</a:t>
            </a:r>
            <a:endParaRPr lang="en-US" sz="2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70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6514" y="1263600"/>
            <a:ext cx="10843448" cy="1046440"/>
          </a:xfrm>
          <a:prstGeom prst="rect">
            <a:avLst/>
          </a:prstGeom>
          <a:noFill/>
        </p:spPr>
        <p:txBody>
          <a:bodyPr wrap="none" lIns="91440" tIns="0" rIns="0" bIns="0" rtlCol="0">
            <a:spAutoFit/>
          </a:bodyPr>
          <a:lstStyle/>
          <a:p>
            <a:pPr algn="ctr"/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mr-IN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6800" b="1" spc="400" dirty="0" smtClean="0">
                <a:gradFill flip="none" rotWithShape="1">
                  <a:gsLst>
                    <a:gs pos="57000">
                      <a:schemeClr val="accent4"/>
                    </a:gs>
                    <a:gs pos="9000">
                      <a:schemeClr val="accent2"/>
                    </a:gs>
                  </a:gsLst>
                  <a:lin ang="900000" scaled="0"/>
                  <a:tileRect/>
                </a:gradFill>
                <a:latin typeface="Calibri" charset="0"/>
                <a:ea typeface="Calibri" charset="0"/>
                <a:cs typeface="Calibri" charset="0"/>
              </a:rPr>
              <a:t> MOBILE A/R APP</a:t>
            </a:r>
            <a:endParaRPr lang="en-US" sz="6800" b="1" spc="400" dirty="0">
              <a:gradFill flip="none" rotWithShape="1">
                <a:gsLst>
                  <a:gs pos="57000">
                    <a:schemeClr val="accent4"/>
                  </a:gs>
                  <a:gs pos="9000">
                    <a:schemeClr val="accent2"/>
                  </a:gs>
                </a:gsLst>
                <a:lin ang="900000" scaled="0"/>
                <a:tileRect/>
              </a:gra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875967" y="3837219"/>
            <a:ext cx="14660970" cy="393670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Vizmute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Requirement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Immediately “mute” visual indicators on demand.</a:t>
            </a:r>
          </a:p>
          <a:p>
            <a:pPr marL="457200" indent="-457200" algn="l">
              <a:lnSpc>
                <a:spcPts val="3640"/>
              </a:lnSpc>
              <a:buFont typeface="Arial"/>
              <a:buChar char="•"/>
            </a:pPr>
            <a:r>
              <a:rPr lang="en-US" sz="3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Vizmute</a:t>
            </a:r>
            <a:r>
              <a:rPr lang="en-US" sz="3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Solution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User can individually “mute” (remove from display) each type of indicator with a  single button press.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One touch visual muting of ALL indicators.(display “de-clutter” button)</a:t>
            </a:r>
          </a:p>
          <a:p>
            <a:pPr marL="1544836" lvl="1" indent="-457200" algn="l">
              <a:lnSpc>
                <a:spcPts val="3640"/>
              </a:lnSpc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520308" y="2622962"/>
            <a:ext cx="1364539" cy="0"/>
          </a:xfrm>
          <a:prstGeom prst="line">
            <a:avLst/>
          </a:prstGeom>
          <a:ln w="4572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18" y="2217934"/>
            <a:ext cx="19819085" cy="106098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25517" y="1442282"/>
            <a:ext cx="19819087" cy="7756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MAG CRS 121                MAG HDG 118                 SPEED 3.4 KTS               DEPTH 24 FT                      14:51:20Z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158579" y="8831236"/>
            <a:ext cx="1828324" cy="182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668897" y="9364697"/>
            <a:ext cx="812586" cy="761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989350" y="9364697"/>
            <a:ext cx="406294" cy="380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12072741" y="9555048"/>
            <a:ext cx="3119755" cy="57105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12072741" y="10126100"/>
            <a:ext cx="0" cy="244178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15216" y="939272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673411" y="963292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389892" y="963292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043522" y="963292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97151" y="959788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24815" y="959788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89016" y="9228652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45860" y="926369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85961" y="9256354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375049" y="9638151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086064" y="9597888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62110" y="9392723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273268" y="9555049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525937" y="9555049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352412" y="9555049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844674" y="9555049"/>
            <a:ext cx="5210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*</a:t>
            </a:r>
          </a:p>
        </p:txBody>
      </p:sp>
      <p:pic>
        <p:nvPicPr>
          <p:cNvPr id="4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517" y="11018473"/>
            <a:ext cx="3713783" cy="180927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453270" y="2227294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ALL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ON/OFF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142147" y="10962877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MAP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1292075" y="2240413"/>
            <a:ext cx="2376821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DISPLAY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IR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654384" y="2227294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NAV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5646409" y="2208571"/>
            <a:ext cx="1956808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DEPTH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7603217" y="2208571"/>
            <a:ext cx="2376821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OBSTACLE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987149" y="2217933"/>
            <a:ext cx="2193989" cy="182832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OVERLAY</a:t>
            </a:r>
          </a:p>
          <a:p>
            <a:pPr algn="ctr"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OFF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7679698" y="10981923"/>
            <a:ext cx="4501441" cy="180927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Display</a:t>
            </a:r>
          </a:p>
          <a:p>
            <a:pPr defTabSz="1828343"/>
            <a:r>
              <a:rPr lang="en-US" sz="3599" dirty="0">
                <a:solidFill>
                  <a:srgbClr val="FF0000"/>
                </a:solidFill>
                <a:latin typeface="Calibri" panose="020F0502020204030204"/>
              </a:rPr>
              <a:t>Brightness</a:t>
            </a:r>
          </a:p>
        </p:txBody>
      </p:sp>
      <p:sp>
        <p:nvSpPr>
          <p:cNvPr id="64" name="Arrow: Down 63"/>
          <p:cNvSpPr/>
          <p:nvPr/>
        </p:nvSpPr>
        <p:spPr>
          <a:xfrm>
            <a:off x="20998244" y="11319192"/>
            <a:ext cx="1046727" cy="12208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Arrow: Down 65"/>
          <p:cNvSpPr/>
          <p:nvPr/>
        </p:nvSpPr>
        <p:spPr>
          <a:xfrm>
            <a:off x="20009052" y="11328713"/>
            <a:ext cx="1046727" cy="1220894"/>
          </a:xfrm>
          <a:prstGeom prst="downArrow">
            <a:avLst/>
          </a:prstGeom>
          <a:solidFill>
            <a:srgbClr val="FF0000"/>
          </a:solidFill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343"/>
            <a:endParaRPr lang="en-US" sz="359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Straight Connector 67"/>
          <p:cNvCxnSpPr>
            <a:stCxn id="63" idx="2"/>
            <a:endCxn id="63" idx="0"/>
          </p:cNvCxnSpPr>
          <p:nvPr/>
        </p:nvCxnSpPr>
        <p:spPr>
          <a:xfrm flipV="1">
            <a:off x="19930418" y="10981920"/>
            <a:ext cx="0" cy="18283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iamond 1"/>
          <p:cNvSpPr/>
          <p:nvPr/>
        </p:nvSpPr>
        <p:spPr>
          <a:xfrm>
            <a:off x="10819887" y="6980433"/>
            <a:ext cx="2505708" cy="1547446"/>
          </a:xfrm>
          <a:prstGeom prst="diamon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WPT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036</a:t>
            </a:r>
          </a:p>
        </p:txBody>
      </p:sp>
      <p:sp>
        <p:nvSpPr>
          <p:cNvPr id="4" name="Callout: Line with No Border 3"/>
          <p:cNvSpPr/>
          <p:nvPr/>
        </p:nvSpPr>
        <p:spPr>
          <a:xfrm>
            <a:off x="16448117" y="6530318"/>
            <a:ext cx="1926931" cy="1028722"/>
          </a:xfrm>
          <a:prstGeom prst="callout1">
            <a:avLst>
              <a:gd name="adj1" fmla="val 42453"/>
              <a:gd name="adj2" fmla="val 7485"/>
              <a:gd name="adj3" fmla="val 242058"/>
              <a:gd name="adj4" fmla="val -9816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Exxon  Valdez</a:t>
            </a:r>
          </a:p>
        </p:txBody>
      </p:sp>
      <p:sp>
        <p:nvSpPr>
          <p:cNvPr id="5" name="Flowchart: Extract 4"/>
          <p:cNvSpPr/>
          <p:nvPr/>
        </p:nvSpPr>
        <p:spPr>
          <a:xfrm>
            <a:off x="4754880" y="9745398"/>
            <a:ext cx="762000" cy="538956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allout: Line with No Border 5"/>
          <p:cNvSpPr/>
          <p:nvPr/>
        </p:nvSpPr>
        <p:spPr>
          <a:xfrm>
            <a:off x="4824670" y="7680765"/>
            <a:ext cx="1384420" cy="968839"/>
          </a:xfrm>
          <a:prstGeom prst="callout1">
            <a:avLst>
              <a:gd name="adj1" fmla="val 76831"/>
              <a:gd name="adj2" fmla="val 29772"/>
              <a:gd name="adj3" fmla="val 177841"/>
              <a:gd name="adj4" fmla="val 3025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PT471</a:t>
            </a:r>
          </a:p>
        </p:txBody>
      </p:sp>
    </p:spTree>
    <p:extLst>
      <p:ext uri="{BB962C8B-B14F-4D97-AF65-F5344CB8AC3E}">
        <p14:creationId xmlns:p14="http://schemas.microsoft.com/office/powerpoint/2010/main" val="17438283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2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51DF72"/>
      </a:accent1>
      <a:accent2>
        <a:srgbClr val="34A567"/>
      </a:accent2>
      <a:accent3>
        <a:srgbClr val="235393"/>
      </a:accent3>
      <a:accent4>
        <a:srgbClr val="0080CE"/>
      </a:accent4>
      <a:accent5>
        <a:srgbClr val="0099D7"/>
      </a:accent5>
      <a:accent6>
        <a:srgbClr val="00B5FF"/>
      </a:accent6>
      <a:hlink>
        <a:srgbClr val="45DE9B"/>
      </a:hlink>
      <a:folHlink>
        <a:srgbClr val="2BE041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45074</TotalTime>
  <Words>716</Words>
  <Application>Microsoft Macintosh PowerPoint</Application>
  <PresentationFormat>Custom</PresentationFormat>
  <Paragraphs>141</Paragraphs>
  <Slides>17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SeaLane2020</dc:title>
  <dc:subject/>
  <dc:creator>Nung Bedell</dc:creator>
  <cp:keywords/>
  <dc:description/>
  <cp:lastModifiedBy>Nung Bedell</cp:lastModifiedBy>
  <cp:revision>6847</cp:revision>
  <dcterms:created xsi:type="dcterms:W3CDTF">2014-11-12T21:47:38Z</dcterms:created>
  <dcterms:modified xsi:type="dcterms:W3CDTF">2017-04-05T01:23:07Z</dcterms:modified>
  <cp:category/>
</cp:coreProperties>
</file>